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6" r:id="rId5"/>
    <p:sldId id="274" r:id="rId6"/>
    <p:sldId id="275" r:id="rId7"/>
    <p:sldId id="277" r:id="rId8"/>
    <p:sldId id="264" r:id="rId9"/>
    <p:sldId id="263" r:id="rId10"/>
    <p:sldId id="272" r:id="rId11"/>
    <p:sldId id="268" r:id="rId12"/>
    <p:sldId id="260" r:id="rId13"/>
    <p:sldId id="273" r:id="rId14"/>
    <p:sldId id="262" r:id="rId15"/>
    <p:sldId id="270" r:id="rId16"/>
    <p:sldId id="271" r:id="rId17"/>
    <p:sldId id="267" r:id="rId18"/>
    <p:sldId id="265" r:id="rId19"/>
    <p:sldId id="266" r:id="rId20"/>
    <p:sldId id="259" r:id="rId21"/>
    <p:sldId id="269" r:id="rId22"/>
  </p:sldIdLst>
  <p:sldSz cx="9144000" cy="6858000" type="screen4x3"/>
  <p:notesSz cx="7008813" cy="9294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3" autoAdjust="0"/>
  </p:normalViewPr>
  <p:slideViewPr>
    <p:cSldViewPr>
      <p:cViewPr>
        <p:scale>
          <a:sx n="60" d="100"/>
          <a:sy n="60" d="100"/>
        </p:scale>
        <p:origin x="-74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4741"/>
          </a:xfrm>
          <a:prstGeom prst="rect">
            <a:avLst/>
          </a:prstGeom>
        </p:spPr>
        <p:txBody>
          <a:bodyPr vert="horz" lIns="93153" tIns="46577" rIns="93153" bIns="465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039" y="0"/>
            <a:ext cx="3037152" cy="464741"/>
          </a:xfrm>
          <a:prstGeom prst="rect">
            <a:avLst/>
          </a:prstGeom>
        </p:spPr>
        <p:txBody>
          <a:bodyPr vert="horz" lIns="93153" tIns="46577" rIns="93153" bIns="46577" rtlCol="0"/>
          <a:lstStyle>
            <a:lvl1pPr algn="r">
              <a:defRPr sz="1200"/>
            </a:lvl1pPr>
          </a:lstStyle>
          <a:p>
            <a:fld id="{03BFD4DC-2D7E-4A17-AA90-6CE31EB2171A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460"/>
            <a:ext cx="3037152" cy="464741"/>
          </a:xfrm>
          <a:prstGeom prst="rect">
            <a:avLst/>
          </a:prstGeom>
        </p:spPr>
        <p:txBody>
          <a:bodyPr vert="horz" lIns="93153" tIns="46577" rIns="93153" bIns="465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039" y="8828460"/>
            <a:ext cx="3037152" cy="464741"/>
          </a:xfrm>
          <a:prstGeom prst="rect">
            <a:avLst/>
          </a:prstGeom>
        </p:spPr>
        <p:txBody>
          <a:bodyPr vert="horz" lIns="93153" tIns="46577" rIns="93153" bIns="46577" rtlCol="0" anchor="b"/>
          <a:lstStyle>
            <a:lvl1pPr algn="r">
              <a:defRPr sz="1200"/>
            </a:lvl1pPr>
          </a:lstStyle>
          <a:p>
            <a:fld id="{7B607F78-97DB-40A7-98B5-FD8D405D7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9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52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039" y="0"/>
            <a:ext cx="3037152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882" y="4415037"/>
            <a:ext cx="5607050" cy="418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460"/>
            <a:ext cx="3037152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039" y="8828460"/>
            <a:ext cx="3037152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5EE78172-47C8-4343-A19B-A9B69D444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77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DDF1C-8ECB-4586-BE71-C35FF235DA46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52B59-2877-4897-8F43-91946E1BEA2B}" type="slidenum">
              <a:rPr lang="en-US"/>
              <a:pPr/>
              <a:t>16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2EBCE-536B-4A99-A129-CA821CC2B3D2}" type="slidenum">
              <a:rPr lang="en-US"/>
              <a:pPr/>
              <a:t>17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2C3A6-B9A1-4793-92CC-266B3C6CD0FA}" type="slidenum">
              <a:rPr lang="en-US"/>
              <a:pPr/>
              <a:t>18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11E4F-0F80-40D2-9FB0-6A4096476D28}" type="slidenum">
              <a:rPr lang="en-US"/>
              <a:pPr/>
              <a:t>19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C130A-3506-4347-AE9C-B5C28F4B4C16}" type="slidenum">
              <a:rPr lang="en-US"/>
              <a:pPr/>
              <a:t>20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CB6F1-DD60-4052-AE53-276303499110}" type="slidenum">
              <a:rPr lang="en-US"/>
              <a:pPr/>
              <a:t>21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F0350-CB31-43FC-BD42-604B9145A7C7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77063-D729-4E0C-8A7B-3DF4E41DD220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9F146-B400-4E59-AA2E-5894F81626B2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14CF0-E214-4157-B640-D93F8C5037B1}" type="slidenum">
              <a:rPr lang="en-US"/>
              <a:pPr/>
              <a:t>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59EC2-1821-454A-AD8F-8A7BA186DA12}" type="slidenum">
              <a:rPr lang="en-US"/>
              <a:pPr/>
              <a:t>11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1E17C-3128-4CD2-A499-8363B162AA68}" type="slidenum">
              <a:rPr lang="en-US"/>
              <a:pPr/>
              <a:t>12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B7920-E807-48BA-ACFC-D8DDE692B203}" type="slidenum">
              <a:rPr lang="en-US"/>
              <a:pPr/>
              <a:t>14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E0898-8019-434E-8B84-2B2338F3D88B}" type="slidenum">
              <a:rPr lang="en-US"/>
              <a:pPr/>
              <a:t>15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18CA-5D3E-4C09-A946-9E2EA2A06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FFA3C-1D22-4BDA-B237-81BCECDFE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7919-9CAA-465B-9A71-1734EB40D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893A-77B8-4914-ADE7-BF9D7BD94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8806B-DBDE-49FC-9F01-FBE224313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BD5B4-DBD7-4983-B4E4-F8561CC7A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D171B-9A63-49BF-AC8B-930CE4D5B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7A1F-BCE7-46F5-A78C-44716F6C9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6270-6397-4A9F-A7DC-7B17FD815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13E0A-CD4A-4997-A537-28331BAE3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13119-0367-4122-9853-8D80C555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21CB469F-17DE-4C96-A561-F2C4A9A10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e068191\Desktop\Absence%20Excuse%20Note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524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Welcome to First Grade!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Kristen ITC" pitchFamily="66" charset="0"/>
              </a:rPr>
              <a:t>Evelyn Scarborough Elementary School</a:t>
            </a:r>
          </a:p>
        </p:txBody>
      </p:sp>
      <p:pic>
        <p:nvPicPr>
          <p:cNvPr id="2052" name="Picture 4" descr="huskysc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85800"/>
            <a:ext cx="3429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Absence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205929"/>
              </p:ext>
            </p:extLst>
          </p:nvPr>
        </p:nvGraphicFramePr>
        <p:xfrm>
          <a:off x="1752600" y="1219200"/>
          <a:ext cx="5638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3" imgW="5829194" imgH="7543564" progId="AcroExch.Document.11">
                  <p:link updateAutomatic="1"/>
                </p:oleObj>
              </mc:Choice>
              <mc:Fallback>
                <p:oleObj name="Acrobat Document" r:id="rId3" imgW="5829194" imgH="7543564" progId="AcroExch.Document.11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19200"/>
                        <a:ext cx="56388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School &amp; Home Communication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dirty="0" smtClean="0">
              <a:latin typeface="Comic Sans MS" pitchFamily="66" charset="0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Blue Daily Folder – Please </a:t>
            </a:r>
            <a:r>
              <a:rPr lang="en-US" sz="2800" dirty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nitial </a:t>
            </a:r>
            <a:r>
              <a:rPr lang="en-US" sz="2800" dirty="0">
                <a:latin typeface="Comic Sans MS" pitchFamily="66" charset="0"/>
              </a:rPr>
              <a:t>D</a:t>
            </a:r>
            <a:r>
              <a:rPr lang="en-US" sz="2800" dirty="0" smtClean="0">
                <a:latin typeface="Comic Sans MS" pitchFamily="66" charset="0"/>
              </a:rPr>
              <a:t>aily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Mid-quarter Signed Progress Reports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Conferences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Classroom Newsletter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Student </a:t>
            </a:r>
            <a:r>
              <a:rPr lang="en-US" sz="2800" dirty="0" smtClean="0">
                <a:latin typeface="Comic Sans MS" pitchFamily="66" charset="0"/>
              </a:rPr>
              <a:t>work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Remind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Email</a:t>
            </a:r>
            <a:endParaRPr 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Jokerman" pitchFamily="82" charset="0"/>
              </a:rPr>
              <a:t>Daily Blue Folder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Sign and return </a:t>
            </a:r>
            <a:r>
              <a:rPr lang="en-US" b="1" i="1" u="sng" dirty="0" smtClean="0"/>
              <a:t>daily!</a:t>
            </a:r>
          </a:p>
          <a:p>
            <a:pPr eaLnBrk="1" hangingPunct="1"/>
            <a:r>
              <a:rPr lang="en-US" dirty="0" smtClean="0"/>
              <a:t>Keep daily work at home</a:t>
            </a:r>
          </a:p>
          <a:p>
            <a:pPr eaLnBrk="1" hangingPunct="1"/>
            <a:r>
              <a:rPr lang="en-US" dirty="0" smtClean="0"/>
              <a:t>Return papers that need to be completed</a:t>
            </a:r>
          </a:p>
          <a:p>
            <a:pPr eaLnBrk="1" hangingPunct="1"/>
            <a:r>
              <a:rPr lang="en-US" dirty="0" smtClean="0"/>
              <a:t>Plastic </a:t>
            </a:r>
            <a:r>
              <a:rPr lang="en-US" dirty="0" smtClean="0"/>
              <a:t>sleeve – Words to Know &amp; Math Chart</a:t>
            </a:r>
            <a:endParaRPr lang="en-US" dirty="0" smtClean="0"/>
          </a:p>
        </p:txBody>
      </p:sp>
      <p:pic>
        <p:nvPicPr>
          <p:cNvPr id="8196" name="Picture 4" descr="MCj039721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95800"/>
            <a:ext cx="180181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-25401"/>
            <a:ext cx="8420100" cy="276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isten ITC" pitchFamily="66" charset="0"/>
              </a:rPr>
              <a:t>Student Expectations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Homework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Memorization of Math Facts and Sight Words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Daily Independent Reading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Exemplary Behavior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Organization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Be Proactive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0244" name="Picture 4" descr="MCj043612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0"/>
            <a:ext cx="18827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Kristen ITC" pitchFamily="66" charset="0"/>
              </a:rPr>
              <a:t>Homework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Sent home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Mondays </a:t>
            </a:r>
            <a:r>
              <a:rPr lang="en-US" sz="2800" dirty="0" smtClean="0">
                <a:latin typeface="Comic Sans MS" pitchFamily="66" charset="0"/>
              </a:rPr>
              <a:t>and return on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Friday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In the </a:t>
            </a:r>
            <a:r>
              <a:rPr lang="en-US" dirty="0" smtClean="0">
                <a:latin typeface="Comic Sans MS" pitchFamily="66" charset="0"/>
              </a:rPr>
              <a:t>red homework folder</a:t>
            </a:r>
          </a:p>
          <a:p>
            <a:pPr lvl="1" eaLnBrk="1" hangingPunct="1"/>
            <a:r>
              <a:rPr lang="en-US" sz="2800" dirty="0" smtClean="0">
                <a:latin typeface="Comic Sans MS" pitchFamily="66" charset="0"/>
              </a:rPr>
              <a:t>15 </a:t>
            </a:r>
            <a:r>
              <a:rPr lang="en-US" sz="2800" dirty="0" smtClean="0">
                <a:latin typeface="Comic Sans MS" pitchFamily="66" charset="0"/>
              </a:rPr>
              <a:t>minutes per day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read 10-20 minutes nightly (Log it on the Huskies PAWS for Reading Sheet)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Reading, Spelling, Math, Writing/Handwriting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Use pencil only unless specified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Sight Word Tests on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Friday</a:t>
            </a:r>
            <a:r>
              <a:rPr lang="en-US" sz="2800" dirty="0" smtClean="0">
                <a:latin typeface="Comic Sans MS" pitchFamily="66" charset="0"/>
              </a:rPr>
              <a:t>!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Jokerman" pitchFamily="82" charset="0"/>
              </a:rPr>
              <a:t>Snacks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Students may bring a healthy snack daily to school</a:t>
            </a:r>
          </a:p>
          <a:p>
            <a:pPr eaLnBrk="1" hangingPunct="1"/>
            <a:r>
              <a:rPr lang="en-US" dirty="0" smtClean="0"/>
              <a:t>Snack will be around 9:30 a.m.</a:t>
            </a:r>
          </a:p>
          <a:p>
            <a:pPr eaLnBrk="1" hangingPunct="1"/>
            <a:r>
              <a:rPr lang="en-US" dirty="0" smtClean="0"/>
              <a:t>Water only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13316" name="Picture 5" descr="MCj043767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267200"/>
            <a:ext cx="15367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Cafeteria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Kristen ITC" pitchFamily="66" charset="0"/>
              </a:rPr>
              <a:t>You may add money to your child’s account on-line.</a:t>
            </a:r>
          </a:p>
          <a:p>
            <a:pPr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eaLnBrk="1" hangingPunct="1"/>
            <a:r>
              <a:rPr lang="en-US" dirty="0" smtClean="0">
                <a:latin typeface="Kristen ITC" pitchFamily="66" charset="0"/>
              </a:rPr>
              <a:t>1</a:t>
            </a:r>
            <a:r>
              <a:rPr lang="en-US" baseline="30000" dirty="0" smtClean="0">
                <a:latin typeface="Kristen ITC" pitchFamily="66" charset="0"/>
              </a:rPr>
              <a:t>st</a:t>
            </a:r>
            <a:r>
              <a:rPr lang="en-US" dirty="0" smtClean="0">
                <a:latin typeface="Kristen ITC" pitchFamily="66" charset="0"/>
              </a:rPr>
              <a:t> grade students </a:t>
            </a:r>
            <a:r>
              <a:rPr lang="en-US" dirty="0" smtClean="0">
                <a:latin typeface="Kristen ITC" pitchFamily="66" charset="0"/>
              </a:rPr>
              <a:t>may purchase </a:t>
            </a:r>
            <a:r>
              <a:rPr lang="en-US" dirty="0" smtClean="0">
                <a:latin typeface="Kristen ITC" pitchFamily="66" charset="0"/>
              </a:rPr>
              <a:t>“treats” </a:t>
            </a:r>
            <a:r>
              <a:rPr lang="en-US" dirty="0" smtClean="0">
                <a:latin typeface="Kristen ITC" pitchFamily="66" charset="0"/>
              </a:rPr>
              <a:t>on </a:t>
            </a:r>
            <a:r>
              <a:rPr lang="en-US" dirty="0" smtClean="0">
                <a:latin typeface="Kristen ITC" pitchFamily="66" charset="0"/>
              </a:rPr>
              <a:t>Fridays </a:t>
            </a:r>
            <a:r>
              <a:rPr lang="en-US" dirty="0" smtClean="0">
                <a:latin typeface="Kristen ITC" pitchFamily="66" charset="0"/>
              </a:rPr>
              <a:t>only.</a:t>
            </a:r>
            <a:endParaRPr lang="en-US" dirty="0" smtClean="0">
              <a:latin typeface="Kristen ITC" pitchFamily="66" charset="0"/>
            </a:endParaRPr>
          </a:p>
        </p:txBody>
      </p:sp>
      <p:pic>
        <p:nvPicPr>
          <p:cNvPr id="14340" name="Picture 6" descr="MCj03395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54525"/>
            <a:ext cx="1454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haroni" pitchFamily="2" charset="-79"/>
              </a:rPr>
              <a:t>Background Checks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Required for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Comic Sans MS" pitchFamily="66" charset="0"/>
              </a:rPr>
              <a:t>	-</a:t>
            </a:r>
            <a:r>
              <a:rPr lang="en-US" sz="2400" smtClean="0">
                <a:latin typeface="Comic Sans MS" pitchFamily="66" charset="0"/>
              </a:rPr>
              <a:t>Field Trip Chaperones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 	-All PTA Board Members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 	- All PALS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	- All Room Parents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	- Anyone that will be in the classroom working with students at anytime.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Online form available at www.nisd.net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Birthday Celebrations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You </a:t>
            </a:r>
            <a:r>
              <a:rPr lang="en-US" dirty="0" smtClean="0">
                <a:latin typeface="Comic Sans MS" pitchFamily="66" charset="0"/>
              </a:rPr>
              <a:t>may send </a:t>
            </a:r>
            <a:r>
              <a:rPr lang="en-US" u="sng" dirty="0" smtClean="0">
                <a:latin typeface="Comic Sans MS" pitchFamily="66" charset="0"/>
              </a:rPr>
              <a:t>store bought </a:t>
            </a:r>
            <a:r>
              <a:rPr lang="en-US" dirty="0" smtClean="0">
                <a:latin typeface="Comic Sans MS" pitchFamily="66" charset="0"/>
              </a:rPr>
              <a:t>cupcakes/cookies </a:t>
            </a:r>
            <a:r>
              <a:rPr lang="en-US" dirty="0" smtClean="0">
                <a:latin typeface="Comic Sans MS" pitchFamily="66" charset="0"/>
              </a:rPr>
              <a:t>to be eaten after lunch during our recess.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Invitations 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 	-must include all students if distributing at school. </a:t>
            </a:r>
          </a:p>
        </p:txBody>
      </p:sp>
      <p:pic>
        <p:nvPicPr>
          <p:cNvPr id="16388" name="Picture 4" descr="MCj042982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19600"/>
            <a:ext cx="1879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Curriculum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Based on Texas Essential Knowledge and Skills (TEKS)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Reading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Language Arts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Math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Science/Social Studies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Specials 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PE, Music, Computers, Art</a:t>
            </a:r>
          </a:p>
        </p:txBody>
      </p:sp>
      <p:pic>
        <p:nvPicPr>
          <p:cNvPr id="3076" name="Picture 4" descr="MCj043386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05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Jokerman" pitchFamily="82" charset="0"/>
              </a:rPr>
              <a:t>Field Trips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(TBA) The </a:t>
            </a:r>
            <a:r>
              <a:rPr lang="en-US" dirty="0" err="1" smtClean="0">
                <a:latin typeface="Comic Sans MS" pitchFamily="66" charset="0"/>
              </a:rPr>
              <a:t>DoSeum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Parents must have a criminal background check if planning to </a:t>
            </a:r>
            <a:r>
              <a:rPr lang="en-US" dirty="0" smtClean="0">
                <a:latin typeface="Comic Sans MS" pitchFamily="66" charset="0"/>
              </a:rPr>
              <a:t>attend as a chaperone.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7412" name="Picture 6" descr="j01833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10000"/>
            <a:ext cx="18065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553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  </a:t>
            </a:r>
          </a:p>
          <a:p>
            <a:pPr algn="ctr"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sz="3600" dirty="0" smtClean="0">
                <a:latin typeface="Comic Sans MS" pitchFamily="66" charset="0"/>
              </a:rPr>
              <a:t>Thank you for your support!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Comic Sans MS" pitchFamily="66" charset="0"/>
              </a:rPr>
              <a:t>Together, we’ll make this a great year for your child!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Comic Sans MS" pitchFamily="66" charset="0"/>
              </a:rPr>
              <a:t>Remember: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Comic Sans MS" pitchFamily="66" charset="0"/>
              </a:rPr>
              <a:t>Leading by Example…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Comic Sans MS" pitchFamily="66" charset="0"/>
              </a:rPr>
              <a:t>It’s the Husky way!</a:t>
            </a:r>
          </a:p>
          <a:p>
            <a:pPr eaLnBrk="1" hangingPunct="1">
              <a:buFontTx/>
              <a:buNone/>
            </a:pPr>
            <a:endParaRPr lang="en-US" sz="4000" dirty="0" smtClean="0">
              <a:latin typeface="Comic Sans MS" pitchFamily="66" charset="0"/>
            </a:endParaRPr>
          </a:p>
        </p:txBody>
      </p:sp>
      <p:pic>
        <p:nvPicPr>
          <p:cNvPr id="3074" name="Picture 2" descr="2016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Grading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grades and attendance will be </a:t>
            </a:r>
            <a:r>
              <a:rPr lang="en-US" dirty="0" smtClean="0"/>
              <a:t>available on </a:t>
            </a:r>
            <a:r>
              <a:rPr lang="en-US" dirty="0" smtClean="0"/>
              <a:t>Parent Connection</a:t>
            </a:r>
          </a:p>
          <a:p>
            <a:pPr eaLnBrk="1" hangingPunct="1"/>
            <a:r>
              <a:rPr lang="en-US" dirty="0" smtClean="0"/>
              <a:t>Children will be graded on: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-Daily Work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-Special Projects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 Assessments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- Citizenship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100" name="Picture 6" descr="MCj039748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81400"/>
            <a:ext cx="18256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Policy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460090"/>
              </p:ext>
            </p:extLst>
          </p:nvPr>
        </p:nvGraphicFramePr>
        <p:xfrm>
          <a:off x="1531620" y="2802858"/>
          <a:ext cx="6080760" cy="2891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"/>
                <a:gridCol w="1322070"/>
                <a:gridCol w="435483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Excellent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WOW!  I have mastered the concept. I know the concept so well, I can teach it to someone else consistently.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 can explain the concept in two or more ways.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 can be given more depth and extension activities on this concept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Satisfactory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 am grasping the concept.  I have a general understanding of the skill. I am still practicing, but I have not mastered the concept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Needs Improvement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 need my teacher to reteach the concept to me in small group in a different way. I am making some progress.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Unsatisfactory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 do not understand the concept at all.  I am not able to perform any part of the task.  I am making little or no progress. I am not meeting the standard.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81000" y="13716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Grades </a:t>
            </a:r>
            <a:r>
              <a:rPr lang="en-US" dirty="0"/>
              <a:t>are based on student progress of the Texas Essential Knowledge and Skills (TEKS).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5791200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Teachers do not </a:t>
            </a:r>
            <a:r>
              <a:rPr lang="en-US" sz="1400" i="1" dirty="0"/>
              <a:t>give</a:t>
            </a:r>
            <a:r>
              <a:rPr lang="en-US" sz="1400" dirty="0"/>
              <a:t> grades. Students </a:t>
            </a:r>
            <a:r>
              <a:rPr lang="en-US" sz="1400" i="1" dirty="0"/>
              <a:t>earn </a:t>
            </a:r>
            <a:r>
              <a:rPr lang="en-US" sz="1400" dirty="0"/>
              <a:t>grades.  Grades are not based on effort. Effort will be noted under Citizenship and Work Habits on report cards.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715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57188"/>
            <a:ext cx="657225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9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681038"/>
            <a:ext cx="641985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340195"/>
              </p:ext>
            </p:extLst>
          </p:nvPr>
        </p:nvGraphicFramePr>
        <p:xfrm>
          <a:off x="3001963" y="13970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r:id="rId3" imgW="5829480" imgH="7543800" progId="AcroExch.Document.11">
                  <p:embed/>
                </p:oleObj>
              </mc:Choice>
              <mc:Fallback>
                <p:oleObj name="Acrobat Document" r:id="rId3" imgW="582948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1963" y="13970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Please Sign Up For </a:t>
            </a:r>
            <a:r>
              <a:rPr lang="en-US" b="1" dirty="0" smtClean="0">
                <a:solidFill>
                  <a:srgbClr val="FF0000"/>
                </a:solidFill>
              </a:rPr>
              <a:t>Parent Connection.</a:t>
            </a:r>
            <a:r>
              <a:rPr lang="en-US" dirty="0" smtClean="0"/>
              <a:t>  Step by Step Directions Can Be Found On My Website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91656"/>
              </p:ext>
            </p:extLst>
          </p:nvPr>
        </p:nvGraphicFramePr>
        <p:xfrm>
          <a:off x="457200" y="3429000"/>
          <a:ext cx="14478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2133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You will be able to see your child’s grades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and their progress!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117406"/>
              </p:ext>
            </p:extLst>
          </p:nvPr>
        </p:nvGraphicFramePr>
        <p:xfrm>
          <a:off x="3505201" y="2952050"/>
          <a:ext cx="2743200" cy="355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r:id="rId5" imgW="5829103" imgH="7543564" progId="AcroExch.Document.11">
                  <p:embed/>
                </p:oleObj>
              </mc:Choice>
              <mc:Fallback>
                <p:oleObj name="Acrobat Document" r:id="rId5" imgW="5829103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1" y="2952050"/>
                        <a:ext cx="2743200" cy="355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9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isten ITC" pitchFamily="66" charset="0"/>
              </a:rPr>
              <a:t>Arrival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No earlier than </a:t>
            </a:r>
            <a:r>
              <a:rPr lang="en-US" dirty="0" smtClean="0">
                <a:latin typeface="Comic Sans MS" pitchFamily="66" charset="0"/>
              </a:rPr>
              <a:t>7:00 </a:t>
            </a:r>
            <a:r>
              <a:rPr lang="en-US" dirty="0" smtClean="0">
                <a:latin typeface="Comic Sans MS" pitchFamily="66" charset="0"/>
              </a:rPr>
              <a:t>a.m.</a:t>
            </a:r>
          </a:p>
          <a:p>
            <a:pPr eaLnBrk="1" hangingPunct="1">
              <a:buNone/>
            </a:pPr>
            <a:r>
              <a:rPr lang="en-US" dirty="0" smtClean="0">
                <a:latin typeface="Comic Sans MS" pitchFamily="66" charset="0"/>
              </a:rPr>
              <a:t>		-If students arrive before 7:30 they will sit </a:t>
            </a:r>
            <a:r>
              <a:rPr lang="en-US" dirty="0" smtClean="0">
                <a:latin typeface="Comic Sans MS" pitchFamily="66" charset="0"/>
              </a:rPr>
              <a:t>in the first grade hallway.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No later than 7:45 a.m. in the classroom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After 7:45 a.m. = Tardy (office tardy slip)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After 9:00 a.m. = Absence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isten ITC" pitchFamily="66" charset="0"/>
              </a:rPr>
              <a:t>Absences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Note needed upon return from absence to include: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Comic Sans MS" pitchFamily="66" charset="0"/>
              </a:rPr>
              <a:t>		- Date of note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Comic Sans MS" pitchFamily="66" charset="0"/>
              </a:rPr>
              <a:t>		- Name of child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Comic Sans MS" pitchFamily="66" charset="0"/>
              </a:rPr>
              <a:t>		- Date of absence or Tardy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Comic Sans MS" pitchFamily="66" charset="0"/>
              </a:rPr>
              <a:t>		- Specific Reason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Comic Sans MS" pitchFamily="66" charset="0"/>
              </a:rPr>
              <a:t>		- Parent Signature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Comic Sans MS" pitchFamily="66" charset="0"/>
              </a:rPr>
              <a:t>		-Child’s ID Number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Only the office can change UA to EA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547</Words>
  <Application>Microsoft Office PowerPoint</Application>
  <PresentationFormat>On-screen Show (4:3)</PresentationFormat>
  <Paragraphs>129</Paragraphs>
  <Slides>21</Slides>
  <Notes>15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C:\Documents and Settings\e068191\Desktop\Absence Excuse Note.pdf</vt:lpstr>
      <vt:lpstr>Acrobat Document</vt:lpstr>
      <vt:lpstr>Welcome to First Grade!</vt:lpstr>
      <vt:lpstr>Curriculum</vt:lpstr>
      <vt:lpstr>Grading</vt:lpstr>
      <vt:lpstr>Grading Policy</vt:lpstr>
      <vt:lpstr>PowerPoint Presentation</vt:lpstr>
      <vt:lpstr>PowerPoint Presentation</vt:lpstr>
      <vt:lpstr>Please Sign Up For Parent Connection.  Step by Step Directions Can Be Found On My Website</vt:lpstr>
      <vt:lpstr>Arrival</vt:lpstr>
      <vt:lpstr>Absences</vt:lpstr>
      <vt:lpstr>Absence Form</vt:lpstr>
      <vt:lpstr>School &amp; Home Communication</vt:lpstr>
      <vt:lpstr>Daily Blue Folder</vt:lpstr>
      <vt:lpstr>PowerPoint Presentation</vt:lpstr>
      <vt:lpstr>Student Expectations</vt:lpstr>
      <vt:lpstr>Homework</vt:lpstr>
      <vt:lpstr>Snacks</vt:lpstr>
      <vt:lpstr>Cafeteria</vt:lpstr>
      <vt:lpstr>Background Checks</vt:lpstr>
      <vt:lpstr>Birthday Celebrations</vt:lpstr>
      <vt:lpstr>Field Trips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First Grade!</dc:title>
  <dc:creator>Sue Umpierre</dc:creator>
  <cp:lastModifiedBy>Cassie Haidin</cp:lastModifiedBy>
  <cp:revision>49</cp:revision>
  <cp:lastPrinted>2016-08-23T20:24:52Z</cp:lastPrinted>
  <dcterms:created xsi:type="dcterms:W3CDTF">2008-09-07T22:02:51Z</dcterms:created>
  <dcterms:modified xsi:type="dcterms:W3CDTF">2016-08-23T20:31:48Z</dcterms:modified>
</cp:coreProperties>
</file>